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2"/>
  </p:notesMasterIdLst>
  <p:sldIdLst>
    <p:sldId id="406" r:id="rId2"/>
    <p:sldId id="256" r:id="rId3"/>
    <p:sldId id="559" r:id="rId4"/>
    <p:sldId id="558" r:id="rId5"/>
    <p:sldId id="562" r:id="rId6"/>
    <p:sldId id="563" r:id="rId7"/>
    <p:sldId id="564" r:id="rId8"/>
    <p:sldId id="584" r:id="rId9"/>
    <p:sldId id="561" r:id="rId10"/>
    <p:sldId id="567" r:id="rId11"/>
    <p:sldId id="575" r:id="rId12"/>
    <p:sldId id="547" r:id="rId13"/>
    <p:sldId id="548" r:id="rId14"/>
    <p:sldId id="541" r:id="rId15"/>
    <p:sldId id="535" r:id="rId16"/>
    <p:sldId id="538" r:id="rId17"/>
    <p:sldId id="536" r:id="rId18"/>
    <p:sldId id="537" r:id="rId19"/>
    <p:sldId id="565" r:id="rId20"/>
    <p:sldId id="530" r:id="rId21"/>
    <p:sldId id="568" r:id="rId22"/>
    <p:sldId id="569" r:id="rId23"/>
    <p:sldId id="570" r:id="rId24"/>
    <p:sldId id="571" r:id="rId25"/>
    <p:sldId id="585" r:id="rId26"/>
    <p:sldId id="573" r:id="rId27"/>
    <p:sldId id="576" r:id="rId28"/>
    <p:sldId id="572" r:id="rId29"/>
    <p:sldId id="574" r:id="rId30"/>
    <p:sldId id="5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825" autoAdjust="0"/>
    <p:restoredTop sz="93269" autoAdjust="0"/>
  </p:normalViewPr>
  <p:slideViewPr>
    <p:cSldViewPr snapToGrid="0">
      <p:cViewPr varScale="1">
        <p:scale>
          <a:sx n="106" d="100"/>
          <a:sy n="106" d="100"/>
        </p:scale>
        <p:origin x="13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02/12/2024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C8F7-FF71-4F25-A9C3-008D9FDA093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02/12/2024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8638" y="270538"/>
            <a:ext cx="7218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4: The vacillating Giant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23250"/>
              </p:ext>
            </p:extLst>
          </p:nvPr>
        </p:nvGraphicFramePr>
        <p:xfrm>
          <a:off x="188537" y="1448445"/>
          <a:ext cx="11255604" cy="515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465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5808731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204909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2394499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480614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655073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20</a:t>
                      </a:r>
                      <a:r>
                        <a:rPr lang="en-GB" sz="2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Century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1898-1900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2nd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Progressive era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1900-1916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16th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  and world War One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1914-1918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October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21st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67414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retreat to “normalcy’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1918-1920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4th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25345"/>
                  </a:ext>
                </a:extLst>
              </a:tr>
              <a:tr h="67414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Roaring Twenties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1921-1929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  <a:tr h="73054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 Depression and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Deal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1929-1938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2nd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07227"/>
                  </a:ext>
                </a:extLst>
              </a:tr>
              <a:tr h="64299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1930’s world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1932-1939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December 16th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44812"/>
                  </a:ext>
                </a:extLst>
              </a:tr>
            </a:tbl>
          </a:graphicData>
        </a:graphic>
      </p:graphicFrame>
      <p:pic>
        <p:nvPicPr>
          <p:cNvPr id="7" name="Picture 2" descr="Free Check Marks, Download Free Check Marks png images,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038" y="1927743"/>
            <a:ext cx="689124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Check Marks, Download Free Check Marks png images,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36" y="2560910"/>
            <a:ext cx="689124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Check Marks, Download Free Check Marks png images,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607" y="3156370"/>
            <a:ext cx="689124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Check Marks, Download Free Check Marks png images,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876" y="3870745"/>
            <a:ext cx="689124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Check Marks, Download Free Check Marks png images,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76" y="4651795"/>
            <a:ext cx="689124" cy="7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84" y="1985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FDR vs Supreme Court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87" y="1382154"/>
            <a:ext cx="12082205" cy="3709116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Chief Justice Brandeis: “This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the end of this business of centralization, and I want you to go back and tell the president that we’re not going to let this government centralize everything. It’s come to an end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FDR Response: “horse and buggy” Court…threatens to “pack Court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Attack on New Deal Programmes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Threatens to “pack court”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Court “enemy of the People”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941" y="5619645"/>
            <a:ext cx="8999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Court backs down: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…continued conflict on Constitution continues….today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309" y="2905584"/>
            <a:ext cx="8911687" cy="1280890"/>
          </a:xfrm>
        </p:spPr>
        <p:txBody>
          <a:bodyPr/>
          <a:lstStyle/>
          <a:p>
            <a:r>
              <a:rPr lang="en-GB" dirty="0" smtClean="0"/>
              <a:t>Re-election and 2</a:t>
            </a:r>
            <a:r>
              <a:rPr lang="en-GB" baseline="30000" dirty="0" smtClean="0"/>
              <a:t>nd</a:t>
            </a:r>
            <a:r>
              <a:rPr lang="en-GB" dirty="0" smtClean="0"/>
              <a:t> New Deal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412" y="109890"/>
            <a:ext cx="8911687" cy="1280890"/>
          </a:xfrm>
        </p:spPr>
        <p:txBody>
          <a:bodyPr/>
          <a:lstStyle/>
          <a:p>
            <a:r>
              <a:rPr lang="en-GB" dirty="0" smtClean="0"/>
              <a:t>Re-election and Second New Deal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28701"/>
            <a:ext cx="12369801" cy="6538808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Confidence returned, </a:t>
            </a:r>
          </a:p>
          <a:p>
            <a:pPr marL="457200" lvl="1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........GPD increases 50% from 1933, unemployment drops from 25% to 15%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FDR dissatisfied …wants more Social Change….and balanced budget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himself as defender of working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man….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(The rich) 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unanimous in their hate for me — and I welcome their hatred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Wins re-election in 1936: landslide 60%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New Deal 1936….a muddle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Boosting economy: Social Security + Work Progress Administration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Shrinking economy/ reducing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debt..higher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taxes + regulations</a:t>
            </a:r>
          </a:p>
        </p:txBody>
      </p:sp>
    </p:spTree>
    <p:extLst>
      <p:ext uri="{BB962C8B-B14F-4D97-AF65-F5344CB8AC3E}">
        <p14:creationId xmlns:p14="http://schemas.microsoft.com/office/powerpoint/2010/main" val="15740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234" y="133428"/>
            <a:ext cx="8911687" cy="74287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WPA ….1936-1943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36" y="1055255"/>
            <a:ext cx="11369964" cy="5015345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in direct government employment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7% of GDP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million employed directly by government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expansion 10,000 bridges, 600,000 miles of roads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bridges, parks,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Pay below industry standard…employer of last resort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“Federal Project One”: public investment in arts, libraries, theatres, painting, culture…”art for everyone”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Compromises….to retain “white” support….White preference</a:t>
            </a:r>
          </a:p>
          <a:p>
            <a:pPr marL="457200" lvl="1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….keeping the “Solid South” Democratic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1428" y="5789593"/>
            <a:ext cx="116653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Government becomes US largest employer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…..offsets higher taxes &amp; unemployment rise to 20%.. falls back to 15%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041" y="306983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Selling the New Deal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9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23" y="0"/>
            <a:ext cx="8911687" cy="70617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Social Security ( Germany 1880, UK 1907)</a:t>
            </a:r>
            <a:endParaRPr lang="en-GB" dirty="0"/>
          </a:p>
        </p:txBody>
      </p:sp>
      <p:pic>
        <p:nvPicPr>
          <p:cNvPr id="4098" name="Picture 2" descr="Vintage Social Security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4" y="896294"/>
            <a:ext cx="12054096" cy="60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" y="72428"/>
            <a:ext cx="12271972" cy="70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854" y="96153"/>
            <a:ext cx="8911687" cy="1280890"/>
          </a:xfrm>
        </p:spPr>
        <p:txBody>
          <a:bodyPr/>
          <a:lstStyle/>
          <a:p>
            <a:r>
              <a:rPr lang="en-GB" dirty="0" smtClean="0"/>
              <a:t>Work Progress Administration</a:t>
            </a:r>
            <a:endParaRPr lang="en-GB" dirty="0"/>
          </a:p>
        </p:txBody>
      </p:sp>
      <p:pic>
        <p:nvPicPr>
          <p:cNvPr id="5122" name="Picture 2" descr="Work Pays Americ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" y="965200"/>
            <a:ext cx="12213772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282" y="179610"/>
            <a:ext cx="8911687" cy="1280890"/>
          </a:xfrm>
        </p:spPr>
        <p:txBody>
          <a:bodyPr/>
          <a:lstStyle/>
          <a:p>
            <a:r>
              <a:rPr lang="en-GB" dirty="0" smtClean="0"/>
              <a:t>WPA : Artists employed by Government</a:t>
            </a:r>
            <a:endParaRPr lang="en-GB" dirty="0"/>
          </a:p>
        </p:txBody>
      </p:sp>
      <p:pic>
        <p:nvPicPr>
          <p:cNvPr id="6146" name="Picture 2" descr="The Harvest (Mural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0" y="876300"/>
            <a:ext cx="12031890" cy="58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289" y="411674"/>
            <a:ext cx="8911687" cy="128089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The Security of the People by Seymour Fo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" y="1"/>
            <a:ext cx="11971771" cy="694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294" y="967263"/>
            <a:ext cx="10151165" cy="1150212"/>
          </a:xfrm>
        </p:spPr>
        <p:txBody>
          <a:bodyPr/>
          <a:lstStyle/>
          <a:p>
            <a:pPr algn="ctr"/>
            <a:r>
              <a:rPr lang="en-GB" dirty="0" smtClean="0"/>
              <a:t>American History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5172" y="3129014"/>
            <a:ext cx="11278703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Talk 29: Great Depression and New Deal (1929-1938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1909" y="443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54" y="123367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CCC Propaganda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400"/>
            <a:ext cx="6139543" cy="61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829" y="660401"/>
            <a:ext cx="5693227" cy="6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285" y="2726777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Eleanor Roosevelt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5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653" y="0"/>
            <a:ext cx="8911687" cy="1280890"/>
          </a:xfrm>
        </p:spPr>
        <p:txBody>
          <a:bodyPr/>
          <a:lstStyle/>
          <a:p>
            <a:r>
              <a:rPr lang="en-GB" dirty="0" smtClean="0"/>
              <a:t>Eleanor Roosevelt (1884 -1962)</a:t>
            </a:r>
            <a:br>
              <a:rPr lang="en-GB" dirty="0" smtClean="0"/>
            </a:br>
            <a:r>
              <a:rPr lang="en-GB" dirty="0" smtClean="0"/>
              <a:t>…”First Lady” 1932-1945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365"/>
            <a:ext cx="7245606" cy="4955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4266" y="1203483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Eleanor aged 14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9911" y="818105"/>
            <a:ext cx="4562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Wealthy family…Father Teddy Roosevelt’s brother,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847" y="1933235"/>
            <a:ext cx="479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Unhappy childhood</a:t>
            </a:r>
          </a:p>
          <a:p>
            <a:r>
              <a:rPr lang="en-GB" dirty="0"/>
              <a:t>….mother ignores. "ugly duckling”</a:t>
            </a:r>
          </a:p>
          <a:p>
            <a:r>
              <a:rPr lang="en-GB" dirty="0"/>
              <a:t>… too serious child</a:t>
            </a:r>
          </a:p>
          <a:p>
            <a:r>
              <a:rPr lang="en-GB" dirty="0"/>
              <a:t>…traumatised by shipwreck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1900" y="3457903"/>
            <a:ext cx="469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Privately tutored, lonely</a:t>
            </a:r>
          </a:p>
          <a:p>
            <a:r>
              <a:rPr lang="en-GB" dirty="0"/>
              <a:t>…Mother dies from diphtheria</a:t>
            </a:r>
          </a:p>
          <a:p>
            <a:r>
              <a:rPr lang="en-GB" dirty="0"/>
              <a:t>…</a:t>
            </a:r>
            <a:r>
              <a:rPr lang="en-GB" dirty="0" smtClean="0"/>
              <a:t>Father alcoholic/suicide/stroke</a:t>
            </a:r>
            <a:endParaRPr lang="en-GB" dirty="0"/>
          </a:p>
          <a:p>
            <a:r>
              <a:rPr lang="en-GB" dirty="0"/>
              <a:t>..privately tutored uncle’s home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2899" y="5130319"/>
            <a:ext cx="453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Sent to England </a:t>
            </a:r>
            <a:r>
              <a:rPr lang="en-GB" dirty="0" smtClean="0"/>
              <a:t>1899-1902 Madame </a:t>
            </a:r>
            <a:r>
              <a:rPr lang="en-GB" dirty="0"/>
              <a:t>Souvestre..feminist</a:t>
            </a:r>
          </a:p>
          <a:p>
            <a:r>
              <a:rPr lang="en-GB" dirty="0"/>
              <a:t>…happy time…educated in</a:t>
            </a:r>
          </a:p>
          <a:p>
            <a:r>
              <a:rPr lang="en-GB" dirty="0"/>
              <a:t>Progressive thought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4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644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“arrangement”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4" y="1533236"/>
            <a:ext cx="7619048" cy="5408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3419" y="972127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Eleanor and Franklin 1908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2581" y="112683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366" y="1680891"/>
            <a:ext cx="4460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Married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life…with mother in law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‘duty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 children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marginalised in home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…FDR rising politician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9811" y="3332442"/>
            <a:ext cx="4548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affair:1918….discovers letters FDR &amp;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mistress..Lucy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Mercer…divorce?.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….Sara threatens cut off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0146" y="5073471"/>
            <a:ext cx="5046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FDR paralyzed 1921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…Eleanor nurses him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…”Deal” made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…FDR politics/ Eleanor Social work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5523" y="68580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Marries cousin Franklin 1905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07" y="116659"/>
            <a:ext cx="8911687" cy="761344"/>
          </a:xfrm>
        </p:spPr>
        <p:txBody>
          <a:bodyPr/>
          <a:lstStyle/>
          <a:p>
            <a:pPr algn="ctr"/>
            <a:r>
              <a:rPr lang="en-GB" dirty="0" smtClean="0"/>
              <a:t>First Lady1933-1945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14812"/>
            <a:ext cx="7573818" cy="614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15" y="2464475"/>
            <a:ext cx="45720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Intervenes and advises on issues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…bonus army returns 1935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.. Visits, sings with soldiers,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…persuades FDR to approve payment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“Hoover sent the Army. [President]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Roosevelt sent his wife.“</a:t>
            </a:r>
          </a:p>
          <a:p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9364" y="4762500"/>
            <a:ext cx="3558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Develops private income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…..girls school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….lecturer, writer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….weekly radio show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1600" y="888999"/>
            <a:ext cx="447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Expands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role ….civil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rights agenda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eyes and ears”of New Deal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…housing experiments for poor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…sets up and runs charities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6400" y="6375400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residence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025" y="23041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Eleanor’s home (Hyde Park, New York)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2895238" cy="58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556" y="271025"/>
            <a:ext cx="10074164" cy="1280890"/>
          </a:xfrm>
        </p:spPr>
        <p:txBody>
          <a:bodyPr/>
          <a:lstStyle/>
          <a:p>
            <a:r>
              <a:rPr lang="en-GB" dirty="0" smtClean="0"/>
              <a:t>Meeting black politicians…in “White House”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" y="1086416"/>
            <a:ext cx="12202405" cy="53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94" y="216705"/>
            <a:ext cx="11226296" cy="1280890"/>
          </a:xfrm>
        </p:spPr>
        <p:txBody>
          <a:bodyPr/>
          <a:lstStyle/>
          <a:p>
            <a:r>
              <a:rPr lang="en-GB" dirty="0" smtClean="0"/>
              <a:t>Holds regular press conferences…out and about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12192000" cy="5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216" y="160623"/>
            <a:ext cx="8911687" cy="1280890"/>
          </a:xfrm>
        </p:spPr>
        <p:txBody>
          <a:bodyPr/>
          <a:lstStyle/>
          <a:p>
            <a:r>
              <a:rPr lang="en-GB" dirty="0" smtClean="0"/>
              <a:t>A productive relationship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481"/>
            <a:ext cx="8051800" cy="60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6331" y="371311"/>
            <a:ext cx="3249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and together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…separate homes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…public together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…private debates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…discrete private life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edia respectful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2" y="3109397"/>
            <a:ext cx="364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Eleanor relationships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….body guard Aron Miller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…leftists/ lesbians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…discrete/ platonic?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3176" y="5288340"/>
            <a:ext cx="3898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–affairs continue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…Lucy Mercer at deathbed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…discrete exits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..Eleanor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arrival later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94" y="0"/>
            <a:ext cx="10990906" cy="1280890"/>
          </a:xfrm>
        </p:spPr>
        <p:txBody>
          <a:bodyPr/>
          <a:lstStyle/>
          <a:p>
            <a:r>
              <a:rPr lang="en-GB" dirty="0" smtClean="0"/>
              <a:t>Eleanor….most influential (and loved) First Lady</a:t>
            </a:r>
            <a:br>
              <a:rPr lang="en-GB" dirty="0" smtClean="0"/>
            </a:br>
            <a:r>
              <a:rPr lang="en-GB" dirty="0" smtClean="0"/>
              <a:t>…activist Human rights campaigner rest of life</a:t>
            </a:r>
            <a:endParaRPr lang="en-GB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0" y="1265382"/>
            <a:ext cx="12072640" cy="559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921" y="2647605"/>
            <a:ext cx="8911687" cy="1280890"/>
          </a:xfrm>
        </p:spPr>
        <p:txBody>
          <a:bodyPr/>
          <a:lstStyle/>
          <a:p>
            <a:r>
              <a:rPr lang="en-GB" dirty="0" smtClean="0"/>
              <a:t>The opposition ….left and 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479" y="1496009"/>
            <a:ext cx="9636421" cy="1280890"/>
          </a:xfrm>
        </p:spPr>
        <p:txBody>
          <a:bodyPr>
            <a:normAutofit/>
          </a:bodyPr>
          <a:lstStyle/>
          <a:p>
            <a:r>
              <a:rPr lang="en-GB" dirty="0" smtClean="0"/>
              <a:t>1938 New Deal appears to be flat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02096" y="2861398"/>
            <a:ext cx="108756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 heading seems stuck in permanent depression</a:t>
            </a:r>
          </a:p>
          <a:p>
            <a:pPr defTabSz="457200">
              <a:spcBef>
                <a:spcPct val="0"/>
              </a:spcBef>
            </a:pPr>
            <a:endParaRPr lang="en-GB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….Unless </a:t>
            </a: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something big happens </a:t>
            </a:r>
            <a:endParaRPr lang="en-GB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….and it is about to do 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 in unexpected ways</a:t>
            </a:r>
          </a:p>
          <a:p>
            <a:pPr defTabSz="457200">
              <a:spcBef>
                <a:spcPct val="0"/>
              </a:spcBef>
            </a:pPr>
            <a:endParaRPr lang="en-GB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en-GB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 next talk US 1930’s and a world at war</a:t>
            </a:r>
          </a:p>
        </p:txBody>
      </p:sp>
    </p:spTree>
    <p:extLst>
      <p:ext uri="{BB962C8B-B14F-4D97-AF65-F5344CB8AC3E}">
        <p14:creationId xmlns:p14="http://schemas.microsoft.com/office/powerpoint/2010/main" val="19369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36" y="0"/>
            <a:ext cx="11674764" cy="1280890"/>
          </a:xfrm>
        </p:spPr>
        <p:txBody>
          <a:bodyPr/>
          <a:lstStyle/>
          <a:p>
            <a:pPr algn="ctr"/>
            <a:r>
              <a:rPr lang="en-GB" dirty="0" smtClean="0"/>
              <a:t>Huey Long …the Trump of the Left</a:t>
            </a:r>
            <a:endParaRPr lang="en-GB" dirty="0"/>
          </a:p>
        </p:txBody>
      </p:sp>
      <p:pic>
        <p:nvPicPr>
          <p:cNvPr id="1028" name="Picture 4" descr="Senator Huey P. Long speaking in early 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3018"/>
            <a:ext cx="9605818" cy="56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7946" y="763497"/>
            <a:ext cx="2619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Louisiana Governor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(1928-1932), Senator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1932-1935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7100" y="2179781"/>
            <a:ext cx="2521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Impoverished family</a:t>
            </a:r>
          </a:p>
          <a:p>
            <a:r>
              <a:rPr lang="en-GB" dirty="0"/>
              <a:t>..travelling salesman</a:t>
            </a:r>
          </a:p>
          <a:p>
            <a:r>
              <a:rPr lang="en-GB" dirty="0"/>
              <a:t>..law school</a:t>
            </a:r>
          </a:p>
          <a:p>
            <a:r>
              <a:rPr lang="en-GB" dirty="0"/>
              <a:t>..state politics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5063" y="3803533"/>
            <a:ext cx="26773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Committed to poor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..all poor (white/black)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..white supremacist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..anti corporations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…wins class 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6331" y="5786846"/>
            <a:ext cx="2326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“Every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 a king,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no one wears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crown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62036" y="794328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Huey Long (1938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222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“Share the Wealth Plan”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436" y="640523"/>
            <a:ext cx="12101847" cy="4601179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Dictator of Louisiana 1928-1932 (“I am the constitution”)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 works programmes, school books, roads, hospitals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of patronage &amp; intimidations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incl.kidnapping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exortion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kidnapping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Senator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Deal not radical enough.. Protecting the rich. Side-lined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Louisiana remotely….bans local opposition, crime to criticise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“Share the Wealth Plan“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Cap fortunes at $100 million, income at $1 million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$5,000 grant to everyone…plus guaranteed annual income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Considers running against FDR 1936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8224" y="5627937"/>
            <a:ext cx="10284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Assassinated 1935….son of judge subject to gerrymandering…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……………”I can’t die now I have so much to do” </a:t>
            </a:r>
          </a:p>
        </p:txBody>
      </p:sp>
    </p:spTree>
    <p:extLst>
      <p:ext uri="{BB962C8B-B14F-4D97-AF65-F5344CB8AC3E}">
        <p14:creationId xmlns:p14="http://schemas.microsoft.com/office/powerpoint/2010/main" val="37634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7" y="0"/>
            <a:ext cx="11304301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216" y="0"/>
            <a:ext cx="8911687" cy="1280890"/>
          </a:xfrm>
        </p:spPr>
        <p:txBody>
          <a:bodyPr/>
          <a:lstStyle/>
          <a:p>
            <a:r>
              <a:rPr lang="en-GB" dirty="0" smtClean="0"/>
              <a:t>Father McLaughlin: “the Radio Priest”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" y="1077362"/>
            <a:ext cx="6674861" cy="5780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888" y="744396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Father McLaughlin 1938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9672" y="933263"/>
            <a:ext cx="4621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Canadian Catholic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Migrates to Detroit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Radio Show….30 million listener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55" y="2454925"/>
            <a:ext cx="4616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 FDR 1933-1936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….anti rich, pro workingman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…anti Klan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..anti Communism/ anti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capitalsi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6564" y="4211391"/>
            <a:ext cx="3847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Rejects FDR 1936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….Jewish conspiracy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….Anti Semitic Newspaper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…supports Nazi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37927" y="5808372"/>
            <a:ext cx="537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Disowned by church, silent during war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…..repents before death 1974</a:t>
            </a:r>
          </a:p>
        </p:txBody>
      </p:sp>
    </p:spTree>
    <p:extLst>
      <p:ext uri="{BB962C8B-B14F-4D97-AF65-F5344CB8AC3E}">
        <p14:creationId xmlns:p14="http://schemas.microsoft.com/office/powerpoint/2010/main" val="40908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1" y="116110"/>
            <a:ext cx="9485312" cy="1280890"/>
          </a:xfrm>
        </p:spPr>
        <p:txBody>
          <a:bodyPr/>
          <a:lstStyle/>
          <a:p>
            <a:r>
              <a:rPr lang="en-GB" dirty="0" smtClean="0"/>
              <a:t>The New Deal’s Biggest Threat !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Chickens standing i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749300"/>
            <a:ext cx="11947525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94619"/>
            <a:ext cx="11481954" cy="128089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”Sick Chicken Case” ( Schechter Poultry vs USA)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8" y="1396840"/>
            <a:ext cx="12245680" cy="546116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Scheckler Brothers 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Jewish poultry farmers New York State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by NIRA to comply with regulations sorting &amp; pricing sale of live chickens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Violate law…sued…appeal to Supreme Court 1935</a:t>
            </a: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Ruling: 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over-reach of power vs states and industry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NRA “Unconstitutional”</a:t>
            </a:r>
          </a:p>
        </p:txBody>
      </p:sp>
    </p:spTree>
    <p:extLst>
      <p:ext uri="{BB962C8B-B14F-4D97-AF65-F5344CB8AC3E}">
        <p14:creationId xmlns:p14="http://schemas.microsoft.com/office/powerpoint/2010/main" val="17504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67857</TotalTime>
  <Words>1003</Words>
  <Application>Microsoft Office PowerPoint</Application>
  <PresentationFormat>Widescreen</PresentationFormat>
  <Paragraphs>210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Wisp</vt:lpstr>
      <vt:lpstr>PowerPoint Presentation</vt:lpstr>
      <vt:lpstr>American History </vt:lpstr>
      <vt:lpstr>The opposition ….left and right</vt:lpstr>
      <vt:lpstr>Huey Long …the Trump of the Left</vt:lpstr>
      <vt:lpstr>“Share the Wealth Plan”</vt:lpstr>
      <vt:lpstr>PowerPoint Presentation</vt:lpstr>
      <vt:lpstr>Father McLaughlin: “the Radio Priest”</vt:lpstr>
      <vt:lpstr>The New Deal’s Biggest Threat ! </vt:lpstr>
      <vt:lpstr>”Sick Chicken Case” ( Schechter Poultry vs USA)</vt:lpstr>
      <vt:lpstr>FDR vs Supreme Court</vt:lpstr>
      <vt:lpstr>Re-election and 2nd New Deal</vt:lpstr>
      <vt:lpstr>Re-election and Second New Deal</vt:lpstr>
      <vt:lpstr>WPA ….1936-1943</vt:lpstr>
      <vt:lpstr>Selling the New Deal</vt:lpstr>
      <vt:lpstr>Social Security ( Germany 1880, UK 1907)</vt:lpstr>
      <vt:lpstr>PowerPoint Presentation</vt:lpstr>
      <vt:lpstr>Work Progress Administration</vt:lpstr>
      <vt:lpstr>WPA : Artists employed by Government</vt:lpstr>
      <vt:lpstr>PowerPoint Presentation</vt:lpstr>
      <vt:lpstr>CCC Propaganda</vt:lpstr>
      <vt:lpstr>Eleanor Roosevelt</vt:lpstr>
      <vt:lpstr>Eleanor Roosevelt (1884 -1962) …”First Lady” 1932-1945</vt:lpstr>
      <vt:lpstr>The “arrangement”</vt:lpstr>
      <vt:lpstr>First Lady1933-1945</vt:lpstr>
      <vt:lpstr>Eleanor’s home (Hyde Park, New York) </vt:lpstr>
      <vt:lpstr>Meeting black politicians…in “White House”</vt:lpstr>
      <vt:lpstr>Holds regular press conferences…out and about</vt:lpstr>
      <vt:lpstr>A productive relationship</vt:lpstr>
      <vt:lpstr>Eleanor….most influential (and loved) First Lady …activist Human rights campaigner rest of life</vt:lpstr>
      <vt:lpstr>1938 New Deal appears to be flat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2054</cp:revision>
  <dcterms:created xsi:type="dcterms:W3CDTF">2023-02-02T12:46:22Z</dcterms:created>
  <dcterms:modified xsi:type="dcterms:W3CDTF">2024-12-02T20:59:16Z</dcterms:modified>
</cp:coreProperties>
</file>